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512700" y="1991850"/>
            <a:ext cx="8118600" cy="1159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7200"/>
            </a:lvl1pPr>
            <a:lvl2pPr lvl="1" rtl="0" algn="ctr">
              <a:spcBef>
                <a:spcPts val="0"/>
              </a:spcBef>
              <a:buSzPct val="100000"/>
              <a:defRPr sz="7200"/>
            </a:lvl2pPr>
            <a:lvl3pPr lvl="2" rtl="0" algn="ctr">
              <a:spcBef>
                <a:spcPts val="0"/>
              </a:spcBef>
              <a:buSzPct val="100000"/>
              <a:defRPr sz="7200"/>
            </a:lvl3pPr>
            <a:lvl4pPr lvl="3" rtl="0" algn="ctr">
              <a:spcBef>
                <a:spcPts val="0"/>
              </a:spcBef>
              <a:buSzPct val="100000"/>
              <a:defRPr sz="7200"/>
            </a:lvl4pPr>
            <a:lvl5pPr lvl="4" rtl="0" algn="ctr">
              <a:spcBef>
                <a:spcPts val="0"/>
              </a:spcBef>
              <a:buSzPct val="100000"/>
              <a:defRPr sz="7200"/>
            </a:lvl5pPr>
            <a:lvl6pPr lvl="5" rtl="0" algn="ctr">
              <a:spcBef>
                <a:spcPts val="0"/>
              </a:spcBef>
              <a:buSzPct val="100000"/>
              <a:defRPr sz="7200"/>
            </a:lvl6pPr>
            <a:lvl7pPr lvl="6" rtl="0" algn="ctr">
              <a:spcBef>
                <a:spcPts val="0"/>
              </a:spcBef>
              <a:buSzPct val="100000"/>
              <a:defRPr sz="7200"/>
            </a:lvl7pPr>
            <a:lvl8pPr lvl="7" rtl="0" algn="ctr">
              <a:spcBef>
                <a:spcPts val="0"/>
              </a:spcBef>
              <a:buSzPct val="100000"/>
              <a:defRPr sz="7200"/>
            </a:lvl8pPr>
            <a:lvl9pPr lvl="8" rtl="0" algn="ctr">
              <a:spcBef>
                <a:spcPts val="0"/>
              </a:spcBef>
              <a:buSzPct val="100000"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851725" y="1583350"/>
            <a:ext cx="5440500" cy="1159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135200" y="3812000"/>
            <a:ext cx="4873500" cy="1331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None/>
              <a:defRPr/>
            </a:lvl1pPr>
            <a:lvl2pPr lvl="1" rtl="0" algn="ctr">
              <a:spcBef>
                <a:spcPts val="0"/>
              </a:spcBef>
              <a:buSzPct val="100000"/>
              <a:buNone/>
              <a:defRPr sz="3000"/>
            </a:lvl2pPr>
            <a:lvl3pPr lvl="2" rtl="0" algn="ctr">
              <a:spcBef>
                <a:spcPts val="0"/>
              </a:spcBef>
              <a:buSzPct val="100000"/>
              <a:buNone/>
              <a:defRPr sz="3000"/>
            </a:lvl3pPr>
            <a:lvl4pPr lvl="3" rtl="0" algn="ctr">
              <a:spcBef>
                <a:spcPts val="0"/>
              </a:spcBef>
              <a:buSzPct val="100000"/>
              <a:buNone/>
              <a:defRPr sz="3000"/>
            </a:lvl4pPr>
            <a:lvl5pPr lvl="4" rtl="0" algn="ctr">
              <a:spcBef>
                <a:spcPts val="0"/>
              </a:spcBef>
              <a:buSzPct val="100000"/>
              <a:buNone/>
              <a:defRPr sz="3000"/>
            </a:lvl5pPr>
            <a:lvl6pPr lvl="5" rtl="0" algn="ctr">
              <a:spcBef>
                <a:spcPts val="0"/>
              </a:spcBef>
              <a:buSzPct val="100000"/>
              <a:buNone/>
              <a:defRPr sz="3000"/>
            </a:lvl6pPr>
            <a:lvl7pPr lvl="6" rtl="0" algn="ctr">
              <a:spcBef>
                <a:spcPts val="0"/>
              </a:spcBef>
              <a:buSzPct val="100000"/>
              <a:buNone/>
              <a:defRPr sz="3000"/>
            </a:lvl7pPr>
            <a:lvl8pPr lvl="7" rtl="0" algn="ctr">
              <a:spcBef>
                <a:spcPts val="0"/>
              </a:spcBef>
              <a:buSzPct val="100000"/>
              <a:buNone/>
              <a:defRPr sz="3000"/>
            </a:lvl8pPr>
            <a:lvl9pPr lvl="8" rtl="0" algn="ctr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cxnSp>
        <p:nvCxnSpPr>
          <p:cNvPr id="64" name="Shape 64"/>
          <p:cNvCxnSpPr/>
          <p:nvPr/>
        </p:nvCxnSpPr>
        <p:spPr>
          <a:xfrm rot="10800000">
            <a:off x="4169400" y="3812000"/>
            <a:ext cx="8052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58050" y="3685800"/>
            <a:ext cx="5860500" cy="819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 algn="ctr">
              <a:spcBef>
                <a:spcPts val="0"/>
              </a:spcBef>
              <a:buSzPct val="100000"/>
              <a:defRPr sz="3000"/>
            </a:lvl2pPr>
            <a:lvl3pPr lvl="2" rtl="0" algn="ctr">
              <a:spcBef>
                <a:spcPts val="0"/>
              </a:spcBef>
              <a:buSzPct val="100000"/>
              <a:defRPr sz="3000"/>
            </a:lvl3pPr>
            <a:lvl4pPr lvl="3" rtl="0" algn="ctr">
              <a:spcBef>
                <a:spcPts val="0"/>
              </a:spcBef>
              <a:buSzPct val="100000"/>
              <a:defRPr sz="3000"/>
            </a:lvl4pPr>
            <a:lvl5pPr lvl="4" rtl="0" algn="ctr">
              <a:spcBef>
                <a:spcPts val="0"/>
              </a:spcBef>
              <a:buSzPct val="100000"/>
              <a:defRPr sz="3000"/>
            </a:lvl5pPr>
            <a:lvl6pPr lvl="5" rtl="0" algn="ctr">
              <a:spcBef>
                <a:spcPts val="0"/>
              </a:spcBef>
              <a:buSzPct val="100000"/>
              <a:defRPr sz="3000"/>
            </a:lvl6pPr>
            <a:lvl7pPr lvl="6" rtl="0" algn="ctr">
              <a:spcBef>
                <a:spcPts val="0"/>
              </a:spcBef>
              <a:buSzPct val="100000"/>
              <a:defRPr sz="3000"/>
            </a:lvl7pPr>
            <a:lvl8pPr lvl="7" rtl="0" algn="ctr">
              <a:spcBef>
                <a:spcPts val="0"/>
              </a:spcBef>
              <a:buSzPct val="100000"/>
              <a:defRPr sz="3000"/>
            </a:lvl8pPr>
            <a:lvl9pPr lvl="8" rtl="0" algn="ctr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7" name="Shape 67"/>
          <p:cNvSpPr txBox="1"/>
          <p:nvPr/>
        </p:nvSpPr>
        <p:spPr>
          <a:xfrm>
            <a:off x="623812" y="4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cxnSp>
        <p:nvCxnSpPr>
          <p:cNvPr id="68" name="Shape 68"/>
          <p:cNvCxnSpPr/>
          <p:nvPr/>
        </p:nvCxnSpPr>
        <p:spPr>
          <a:xfrm rot="10800000">
            <a:off x="759503" y="1139975"/>
            <a:ext cx="8052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4252325"/>
            <a:ext cx="8229600" cy="891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36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ja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975" y="0"/>
            <a:ext cx="9144000" cy="5143500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600"/>
              </a:spcBef>
              <a:buClr>
                <a:srgbClr val="FFFFFF"/>
              </a:buClr>
              <a:buSzPct val="1000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138251" y="1126800"/>
            <a:ext cx="2889900" cy="28899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ja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v1</a:t>
            </a:r>
          </a:p>
        </p:txBody>
      </p:sp>
      <p:sp>
        <p:nvSpPr>
          <p:cNvPr id="82" name="Shape 82"/>
          <p:cNvSpPr/>
          <p:nvPr/>
        </p:nvSpPr>
        <p:spPr>
          <a:xfrm>
            <a:off x="669500" y="1126800"/>
            <a:ext cx="2889900" cy="28899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ja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半幅帯の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ja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作りかた</a:t>
            </a:r>
          </a:p>
        </p:txBody>
      </p:sp>
      <p:sp>
        <p:nvSpPr>
          <p:cNvPr id="83" name="Shape 83"/>
          <p:cNvSpPr/>
          <p:nvPr/>
        </p:nvSpPr>
        <p:spPr>
          <a:xfrm>
            <a:off x="5607002" y="1126800"/>
            <a:ext cx="2889900" cy="28899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ja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ワカモノ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ja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キモノ</a:t>
            </a:r>
          </a:p>
        </p:txBody>
      </p:sp>
      <p:sp>
        <p:nvSpPr>
          <p:cNvPr id="84" name="Shape 84"/>
          <p:cNvSpPr/>
          <p:nvPr/>
        </p:nvSpPr>
        <p:spPr>
          <a:xfrm>
            <a:off x="1292100" y="372750"/>
            <a:ext cx="3702300" cy="1416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ja" sz="3000">
                <a:solidFill>
                  <a:srgbClr val="666666"/>
                </a:solidFill>
                <a:latin typeface="Meiryo"/>
                <a:ea typeface="Meiryo"/>
                <a:cs typeface="Meiryo"/>
                <a:sym typeface="Meiryo"/>
              </a:rPr>
              <a:t>リバーシブル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8" name="Shape 288"/>
          <p:cNvCxnSpPr>
            <a:stCxn id="287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9" name="Shape 289"/>
          <p:cNvSpPr txBox="1"/>
          <p:nvPr/>
        </p:nvSpPr>
        <p:spPr>
          <a:xfrm>
            <a:off x="1115600" y="194600"/>
            <a:ext cx="74760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縫い合わせる：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生地１・２の、もう片側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28575" y="2202400"/>
            <a:ext cx="34233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ミシンで縫う。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28575" y="995325"/>
            <a:ext cx="6496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生地１・生地２の、もう片側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を縫い合わせて一枚にします。</a:t>
            </a:r>
          </a:p>
        </p:txBody>
      </p:sp>
      <p:grpSp>
        <p:nvGrpSpPr>
          <p:cNvPr id="292" name="Shape 292"/>
          <p:cNvGrpSpPr/>
          <p:nvPr/>
        </p:nvGrpSpPr>
        <p:grpSpPr>
          <a:xfrm>
            <a:off x="429800" y="1540475"/>
            <a:ext cx="8272800" cy="435900"/>
            <a:chOff x="429800" y="4055075"/>
            <a:chExt cx="8272800" cy="435900"/>
          </a:xfrm>
        </p:grpSpPr>
        <p:sp>
          <p:nvSpPr>
            <p:cNvPr id="293" name="Shape 293"/>
            <p:cNvSpPr/>
            <p:nvPr/>
          </p:nvSpPr>
          <p:spPr>
            <a:xfrm>
              <a:off x="4298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/>
                <a:t>生地１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24872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45446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66020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</p:grpSp>
      <p:cxnSp>
        <p:nvCxnSpPr>
          <p:cNvPr id="297" name="Shape 297"/>
          <p:cNvCxnSpPr/>
          <p:nvPr/>
        </p:nvCxnSpPr>
        <p:spPr>
          <a:xfrm>
            <a:off x="428625" y="1921500"/>
            <a:ext cx="82800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8" name="Shape 298"/>
          <p:cNvCxnSpPr/>
          <p:nvPr/>
        </p:nvCxnSpPr>
        <p:spPr>
          <a:xfrm>
            <a:off x="428625" y="1616700"/>
            <a:ext cx="8280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9" name="Shape 299"/>
          <p:cNvCxnSpPr/>
          <p:nvPr/>
        </p:nvCxnSpPr>
        <p:spPr>
          <a:xfrm flipH="1" rot="10800000">
            <a:off x="2049025" y="1695350"/>
            <a:ext cx="179700" cy="573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300" name="Shape 300"/>
          <p:cNvGrpSpPr/>
          <p:nvPr/>
        </p:nvGrpSpPr>
        <p:grpSpPr>
          <a:xfrm>
            <a:off x="429800" y="3123751"/>
            <a:ext cx="8272800" cy="896385"/>
            <a:chOff x="429800" y="4055075"/>
            <a:chExt cx="8272800" cy="435900"/>
          </a:xfrm>
        </p:grpSpPr>
        <p:sp>
          <p:nvSpPr>
            <p:cNvPr id="301" name="Shape 301"/>
            <p:cNvSpPr/>
            <p:nvPr/>
          </p:nvSpPr>
          <p:spPr>
            <a:xfrm>
              <a:off x="4298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/>
                <a:t>生地１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24872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45446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66020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</p:grpSp>
      <p:cxnSp>
        <p:nvCxnSpPr>
          <p:cNvPr id="305" name="Shape 305"/>
          <p:cNvCxnSpPr/>
          <p:nvPr/>
        </p:nvCxnSpPr>
        <p:spPr>
          <a:xfrm>
            <a:off x="428625" y="3921750"/>
            <a:ext cx="82800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6" name="Shape 306"/>
          <p:cNvCxnSpPr/>
          <p:nvPr/>
        </p:nvCxnSpPr>
        <p:spPr>
          <a:xfrm>
            <a:off x="428625" y="3216900"/>
            <a:ext cx="82800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7" name="Shape 307"/>
          <p:cNvSpPr/>
          <p:nvPr/>
        </p:nvSpPr>
        <p:spPr>
          <a:xfrm>
            <a:off x="4226550" y="2233959"/>
            <a:ext cx="634200" cy="564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8702523" y="3290375"/>
            <a:ext cx="384341" cy="346077"/>
          </a:xfrm>
          <a:custGeom>
            <a:pathLst>
              <a:path extrusionOk="0" h="45165" w="71672">
                <a:moveTo>
                  <a:pt x="0" y="2616"/>
                </a:moveTo>
                <a:cubicBezTo>
                  <a:pt x="2637" y="2183"/>
                  <a:pt x="10896" y="65"/>
                  <a:pt x="15826" y="22"/>
                </a:cubicBezTo>
                <a:cubicBezTo>
                  <a:pt x="20755" y="-21"/>
                  <a:pt x="26031" y="670"/>
                  <a:pt x="29577" y="2357"/>
                </a:cubicBezTo>
                <a:cubicBezTo>
                  <a:pt x="33122" y="4043"/>
                  <a:pt x="35501" y="7588"/>
                  <a:pt x="37101" y="10140"/>
                </a:cubicBezTo>
                <a:cubicBezTo>
                  <a:pt x="38700" y="12691"/>
                  <a:pt x="40386" y="16323"/>
                  <a:pt x="39176" y="17664"/>
                </a:cubicBezTo>
                <a:cubicBezTo>
                  <a:pt x="37965" y="19004"/>
                  <a:pt x="32300" y="19437"/>
                  <a:pt x="29836" y="18183"/>
                </a:cubicBezTo>
                <a:cubicBezTo>
                  <a:pt x="27371" y="16929"/>
                  <a:pt x="24733" y="12215"/>
                  <a:pt x="24388" y="10140"/>
                </a:cubicBezTo>
                <a:cubicBezTo>
                  <a:pt x="24042" y="8064"/>
                  <a:pt x="24993" y="7200"/>
                  <a:pt x="27761" y="5730"/>
                </a:cubicBezTo>
                <a:cubicBezTo>
                  <a:pt x="30528" y="4259"/>
                  <a:pt x="34289" y="886"/>
                  <a:pt x="40992" y="1319"/>
                </a:cubicBezTo>
                <a:cubicBezTo>
                  <a:pt x="47694" y="1751"/>
                  <a:pt x="63002" y="3826"/>
                  <a:pt x="67975" y="8324"/>
                </a:cubicBezTo>
                <a:cubicBezTo>
                  <a:pt x="72947" y="12821"/>
                  <a:pt x="71649" y="22161"/>
                  <a:pt x="70828" y="28302"/>
                </a:cubicBezTo>
                <a:cubicBezTo>
                  <a:pt x="70006" y="34442"/>
                  <a:pt x="64342" y="42354"/>
                  <a:pt x="63045" y="45165"/>
                </a:cubicBezTo>
              </a:path>
            </a:pathLst>
          </a:custGeom>
          <a:noFill/>
          <a:ln cap="flat" cmpd="sng" w="19050">
            <a:solidFill>
              <a:srgbClr val="B6D7A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09" name="Shape 309"/>
          <p:cNvSpPr/>
          <p:nvPr/>
        </p:nvSpPr>
        <p:spPr>
          <a:xfrm>
            <a:off x="476250" y="3267075"/>
            <a:ext cx="8191500" cy="573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ja">
                <a:solidFill>
                  <a:srgbClr val="434343"/>
                </a:solidFill>
              </a:rPr>
              <a:t>接着芯</a:t>
            </a:r>
          </a:p>
        </p:txBody>
      </p:sp>
      <p:grpSp>
        <p:nvGrpSpPr>
          <p:cNvPr id="310" name="Shape 310"/>
          <p:cNvGrpSpPr/>
          <p:nvPr/>
        </p:nvGrpSpPr>
        <p:grpSpPr>
          <a:xfrm>
            <a:off x="394325" y="3200508"/>
            <a:ext cx="6436445" cy="435900"/>
            <a:chOff x="775325" y="1952733"/>
            <a:chExt cx="6436445" cy="435900"/>
          </a:xfrm>
        </p:grpSpPr>
        <p:sp>
          <p:nvSpPr>
            <p:cNvPr id="311" name="Shape 311"/>
            <p:cNvSpPr txBox="1"/>
            <p:nvPr/>
          </p:nvSpPr>
          <p:spPr>
            <a:xfrm>
              <a:off x="775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1003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14611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918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2375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2832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3289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3518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3975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4432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48901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5347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5804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6261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6718870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</a:t>
              </a:r>
            </a:p>
          </p:txBody>
        </p:sp>
      </p:grpSp>
      <p:sp>
        <p:nvSpPr>
          <p:cNvPr id="326" name="Shape 326"/>
          <p:cNvSpPr/>
          <p:nvPr/>
        </p:nvSpPr>
        <p:spPr>
          <a:xfrm>
            <a:off x="179825" y="3159723"/>
            <a:ext cx="290484" cy="221582"/>
          </a:xfrm>
          <a:custGeom>
            <a:pathLst>
              <a:path extrusionOk="0" h="14684" w="23540">
                <a:moveTo>
                  <a:pt x="23540" y="934"/>
                </a:moveTo>
                <a:cubicBezTo>
                  <a:pt x="20383" y="890"/>
                  <a:pt x="8318" y="-882"/>
                  <a:pt x="4600" y="674"/>
                </a:cubicBezTo>
                <a:cubicBezTo>
                  <a:pt x="881" y="2230"/>
                  <a:pt x="-1454" y="7939"/>
                  <a:pt x="1227" y="10274"/>
                </a:cubicBezTo>
                <a:cubicBezTo>
                  <a:pt x="3908" y="12609"/>
                  <a:pt x="17442" y="13949"/>
                  <a:pt x="20686" y="14684"/>
                </a:cubicBezTo>
              </a:path>
            </a:pathLst>
          </a:custGeom>
          <a:noFill/>
          <a:ln cap="flat" cmpd="sng" w="19050">
            <a:solidFill>
              <a:srgbClr val="B6D7A8"/>
            </a:solidFill>
            <a:prstDash val="solid"/>
            <a:round/>
            <a:headEnd len="lg" w="lg" type="none"/>
            <a:tailEnd len="lg" w="lg" type="none"/>
          </a:ln>
        </p:spPr>
      </p:sp>
      <p:grpSp>
        <p:nvGrpSpPr>
          <p:cNvPr id="327" name="Shape 327"/>
          <p:cNvGrpSpPr/>
          <p:nvPr/>
        </p:nvGrpSpPr>
        <p:grpSpPr>
          <a:xfrm>
            <a:off x="2527925" y="3200508"/>
            <a:ext cx="6436445" cy="435900"/>
            <a:chOff x="775325" y="1952733"/>
            <a:chExt cx="6436445" cy="435900"/>
          </a:xfrm>
        </p:grpSpPr>
        <p:sp>
          <p:nvSpPr>
            <p:cNvPr id="328" name="Shape 328"/>
            <p:cNvSpPr txBox="1"/>
            <p:nvPr/>
          </p:nvSpPr>
          <p:spPr>
            <a:xfrm>
              <a:off x="775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1003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14611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1918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2375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2832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3289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3518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3975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4432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48901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5347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40" name="Shape 340"/>
            <p:cNvSpPr txBox="1"/>
            <p:nvPr/>
          </p:nvSpPr>
          <p:spPr>
            <a:xfrm>
              <a:off x="5804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6261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342" name="Shape 342"/>
            <p:cNvSpPr txBox="1"/>
            <p:nvPr/>
          </p:nvSpPr>
          <p:spPr>
            <a:xfrm>
              <a:off x="6718870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</a:t>
              </a:r>
            </a:p>
          </p:txBody>
        </p:sp>
      </p:grpSp>
      <p:sp>
        <p:nvSpPr>
          <p:cNvPr id="343" name="Shape 343"/>
          <p:cNvSpPr txBox="1"/>
          <p:nvPr/>
        </p:nvSpPr>
        <p:spPr>
          <a:xfrm>
            <a:off x="528575" y="4119525"/>
            <a:ext cx="6496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これまでの接着芯と紐も含めると</a:t>
            </a:r>
            <a:r>
              <a:rPr lang="ja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、このようになりますね。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9" name="Shape 349"/>
          <p:cNvCxnSpPr>
            <a:stCxn id="348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50" name="Shape 350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ひっくり返す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66625" y="1027725"/>
            <a:ext cx="7027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紐の先をカーテンのタッセルかけなどにかけて、引っ張ってひっくり返します。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450" y="1628025"/>
            <a:ext cx="1667800" cy="31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50" y="1628025"/>
            <a:ext cx="2226864" cy="311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Shape 354"/>
          <p:cNvGrpSpPr/>
          <p:nvPr/>
        </p:nvGrpSpPr>
        <p:grpSpPr>
          <a:xfrm>
            <a:off x="5436296" y="1692876"/>
            <a:ext cx="1667569" cy="760200"/>
            <a:chOff x="851525" y="1692875"/>
            <a:chExt cx="6252603" cy="760200"/>
          </a:xfrm>
        </p:grpSpPr>
        <p:sp>
          <p:nvSpPr>
            <p:cNvPr id="355" name="Shape 355"/>
            <p:cNvSpPr/>
            <p:nvPr/>
          </p:nvSpPr>
          <p:spPr>
            <a:xfrm>
              <a:off x="851525" y="1692875"/>
              <a:ext cx="6251400" cy="76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356" name="Shape 356"/>
            <p:cNvCxnSpPr/>
            <p:nvPr/>
          </p:nvCxnSpPr>
          <p:spPr>
            <a:xfrm>
              <a:off x="851528" y="1835575"/>
              <a:ext cx="6252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57" name="Shape 357"/>
            <p:cNvCxnSpPr/>
            <p:nvPr/>
          </p:nvCxnSpPr>
          <p:spPr>
            <a:xfrm>
              <a:off x="974775" y="1692875"/>
              <a:ext cx="0" cy="76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58" name="Shape 358"/>
            <p:cNvCxnSpPr/>
            <p:nvPr/>
          </p:nvCxnSpPr>
          <p:spPr>
            <a:xfrm>
              <a:off x="6994575" y="1692875"/>
              <a:ext cx="0" cy="76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59" name="Shape 359"/>
            <p:cNvCxnSpPr/>
            <p:nvPr/>
          </p:nvCxnSpPr>
          <p:spPr>
            <a:xfrm>
              <a:off x="851528" y="2340400"/>
              <a:ext cx="6252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360" name="Shape 360"/>
          <p:cNvSpPr/>
          <p:nvPr/>
        </p:nvSpPr>
        <p:spPr>
          <a:xfrm>
            <a:off x="7102321" y="2042600"/>
            <a:ext cx="1079739" cy="1129125"/>
          </a:xfrm>
          <a:custGeom>
            <a:pathLst>
              <a:path extrusionOk="0" h="45165" w="71672">
                <a:moveTo>
                  <a:pt x="0" y="2616"/>
                </a:moveTo>
                <a:cubicBezTo>
                  <a:pt x="2637" y="2183"/>
                  <a:pt x="10896" y="65"/>
                  <a:pt x="15826" y="22"/>
                </a:cubicBezTo>
                <a:cubicBezTo>
                  <a:pt x="20755" y="-21"/>
                  <a:pt x="26031" y="670"/>
                  <a:pt x="29577" y="2357"/>
                </a:cubicBezTo>
                <a:cubicBezTo>
                  <a:pt x="33122" y="4043"/>
                  <a:pt x="35501" y="7588"/>
                  <a:pt x="37101" y="10140"/>
                </a:cubicBezTo>
                <a:cubicBezTo>
                  <a:pt x="38700" y="12691"/>
                  <a:pt x="40386" y="16323"/>
                  <a:pt x="39176" y="17664"/>
                </a:cubicBezTo>
                <a:cubicBezTo>
                  <a:pt x="37965" y="19004"/>
                  <a:pt x="32300" y="19437"/>
                  <a:pt x="29836" y="18183"/>
                </a:cubicBezTo>
                <a:cubicBezTo>
                  <a:pt x="27371" y="16929"/>
                  <a:pt x="24733" y="12215"/>
                  <a:pt x="24388" y="10140"/>
                </a:cubicBezTo>
                <a:cubicBezTo>
                  <a:pt x="24042" y="8064"/>
                  <a:pt x="24993" y="7200"/>
                  <a:pt x="27761" y="5730"/>
                </a:cubicBezTo>
                <a:cubicBezTo>
                  <a:pt x="30528" y="4259"/>
                  <a:pt x="34289" y="886"/>
                  <a:pt x="40992" y="1319"/>
                </a:cubicBezTo>
                <a:cubicBezTo>
                  <a:pt x="47694" y="1751"/>
                  <a:pt x="63002" y="3826"/>
                  <a:pt x="67975" y="8324"/>
                </a:cubicBezTo>
                <a:cubicBezTo>
                  <a:pt x="72947" y="12821"/>
                  <a:pt x="71649" y="22161"/>
                  <a:pt x="70828" y="28302"/>
                </a:cubicBezTo>
                <a:cubicBezTo>
                  <a:pt x="70006" y="34442"/>
                  <a:pt x="64342" y="42354"/>
                  <a:pt x="63045" y="45165"/>
                </a:cubicBezTo>
              </a:path>
            </a:pathLst>
          </a:custGeom>
          <a:noFill/>
          <a:ln cap="flat" cmpd="sng" w="19050">
            <a:solidFill>
              <a:srgbClr val="B6D7A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1" name="Shape 361"/>
          <p:cNvSpPr/>
          <p:nvPr/>
        </p:nvSpPr>
        <p:spPr>
          <a:xfrm>
            <a:off x="4930076" y="1747371"/>
            <a:ext cx="588500" cy="367100"/>
          </a:xfrm>
          <a:custGeom>
            <a:pathLst>
              <a:path extrusionOk="0" h="14684" w="23540">
                <a:moveTo>
                  <a:pt x="23540" y="934"/>
                </a:moveTo>
                <a:cubicBezTo>
                  <a:pt x="20383" y="890"/>
                  <a:pt x="8318" y="-882"/>
                  <a:pt x="4600" y="674"/>
                </a:cubicBezTo>
                <a:cubicBezTo>
                  <a:pt x="881" y="2230"/>
                  <a:pt x="-1454" y="7939"/>
                  <a:pt x="1227" y="10274"/>
                </a:cubicBezTo>
                <a:cubicBezTo>
                  <a:pt x="3908" y="12609"/>
                  <a:pt x="17442" y="13949"/>
                  <a:pt x="20686" y="14684"/>
                </a:cubicBezTo>
              </a:path>
            </a:pathLst>
          </a:custGeom>
          <a:noFill/>
          <a:ln cap="flat" cmpd="sng" w="19050">
            <a:solidFill>
              <a:srgbClr val="B6D7A8"/>
            </a:solidFill>
            <a:prstDash val="solid"/>
            <a:round/>
            <a:headEnd len="lg" w="lg" type="none"/>
            <a:tailEnd len="lg" w="lg" type="none"/>
          </a:ln>
        </p:spPr>
      </p:sp>
      <p:cxnSp>
        <p:nvCxnSpPr>
          <p:cNvPr id="362" name="Shape 362"/>
          <p:cNvCxnSpPr/>
          <p:nvPr/>
        </p:nvCxnSpPr>
        <p:spPr>
          <a:xfrm flipH="1" rot="10800000">
            <a:off x="7839075" y="3124125"/>
            <a:ext cx="181200" cy="543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3" name="Shape 363"/>
          <p:cNvSpPr txBox="1"/>
          <p:nvPr/>
        </p:nvSpPr>
        <p:spPr>
          <a:xfrm>
            <a:off x="6572250" y="3590925"/>
            <a:ext cx="2638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</a:rPr>
              <a:t>１．この先をひっかけます。</a:t>
            </a:r>
          </a:p>
        </p:txBody>
      </p:sp>
      <p:cxnSp>
        <p:nvCxnSpPr>
          <p:cNvPr id="364" name="Shape 364"/>
          <p:cNvCxnSpPr/>
          <p:nvPr/>
        </p:nvCxnSpPr>
        <p:spPr>
          <a:xfrm flipH="1" rot="10800000">
            <a:off x="5255100" y="2505025"/>
            <a:ext cx="193200" cy="586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5" name="Shape 365"/>
          <p:cNvSpPr txBox="1"/>
          <p:nvPr/>
        </p:nvSpPr>
        <p:spPr>
          <a:xfrm>
            <a:off x="4819650" y="3057525"/>
            <a:ext cx="2638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</a:rPr>
              <a:t>２</a:t>
            </a:r>
            <a:r>
              <a:rPr lang="ja">
                <a:solidFill>
                  <a:srgbClr val="FFFFFF"/>
                </a:solidFill>
              </a:rPr>
              <a:t>．</a:t>
            </a:r>
            <a:r>
              <a:rPr lang="ja">
                <a:solidFill>
                  <a:srgbClr val="FFFFFF"/>
                </a:solidFill>
              </a:rPr>
              <a:t>内側に丸めこみながら</a:t>
            </a:r>
          </a:p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</a:rPr>
              <a:t>　　引っ張ります。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1" name="Shape 371"/>
          <p:cNvCxnSpPr>
            <a:stCxn id="370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72" name="Shape 372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両端をくける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466625" y="1027725"/>
            <a:ext cx="7027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生地の表側が出てきましたね？</a:t>
            </a:r>
          </a:p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両端を内側に折りこみ、くけます。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24" y="2490675"/>
            <a:ext cx="2073576" cy="203987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/>
          <p:nvPr/>
        </p:nvSpPr>
        <p:spPr>
          <a:xfrm>
            <a:off x="681750" y="1729600"/>
            <a:ext cx="6251400" cy="44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6" name="Shape 376"/>
          <p:cNvCxnSpPr/>
          <p:nvPr/>
        </p:nvCxnSpPr>
        <p:spPr>
          <a:xfrm>
            <a:off x="681750" y="17295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7" name="Shape 377"/>
          <p:cNvCxnSpPr/>
          <p:nvPr/>
        </p:nvCxnSpPr>
        <p:spPr>
          <a:xfrm>
            <a:off x="6933150" y="17295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8" name="Shape 378"/>
          <p:cNvCxnSpPr/>
          <p:nvPr/>
        </p:nvCxnSpPr>
        <p:spPr>
          <a:xfrm flipH="1">
            <a:off x="2581325" y="2951200"/>
            <a:ext cx="674700" cy="220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79" name="Shape 379"/>
          <p:cNvSpPr txBox="1"/>
          <p:nvPr/>
        </p:nvSpPr>
        <p:spPr>
          <a:xfrm>
            <a:off x="3184675" y="2659300"/>
            <a:ext cx="18096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くける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5" name="Shape 385"/>
          <p:cNvCxnSpPr>
            <a:stCxn id="384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6" name="Shape 386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アイロンがけ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466625" y="1027725"/>
            <a:ext cx="7027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最後にアイロンをかけて完成です。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338100" y="1796675"/>
            <a:ext cx="37554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こんな感じになりましたか？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276" y="1702575"/>
            <a:ext cx="3545323" cy="28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0" name="Shape 90"/>
          <p:cNvCxnSpPr>
            <a:stCxn id="89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1" name="Shape 91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リバーシブル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半幅帯を作ろう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065650" y="1517750"/>
            <a:ext cx="30096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← 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完成品。ほぼミシンで、少し手縫いでできます。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276" y="1550175"/>
            <a:ext cx="3545323" cy="28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9" name="Shape 99"/>
          <p:cNvCxnSpPr>
            <a:stCxn id="98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0" name="Shape 100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裁ち落としサイズ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415342" y="2404025"/>
            <a:ext cx="1219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20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cm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170467" y="2312200"/>
            <a:ext cx="16560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←</a:t>
            </a:r>
            <a:r>
              <a:rPr lang="ja" sz="3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４枚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07158" y="924100"/>
            <a:ext cx="84744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生地１と生地２を、同じサイズで4枚ずつ裁断</a:t>
            </a:r>
          </a:p>
        </p:txBody>
      </p:sp>
      <p:sp>
        <p:nvSpPr>
          <p:cNvPr id="104" name="Shape 104"/>
          <p:cNvSpPr/>
          <p:nvPr/>
        </p:nvSpPr>
        <p:spPr>
          <a:xfrm>
            <a:off x="613563" y="3140675"/>
            <a:ext cx="3813900" cy="791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ja" sz="2400">
                <a:solidFill>
                  <a:srgbClr val="434343"/>
                </a:solidFill>
              </a:rPr>
              <a:t>生地２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390213" y="1599463"/>
            <a:ext cx="2866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104cm (洋裁用生地の幅だけ。</a:t>
            </a:r>
          </a:p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大抵100cm～140cmです)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438817" y="3318425"/>
            <a:ext cx="1219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20cm</a:t>
            </a:r>
          </a:p>
        </p:txBody>
      </p:sp>
      <p:sp>
        <p:nvSpPr>
          <p:cNvPr id="107" name="Shape 107"/>
          <p:cNvSpPr/>
          <p:nvPr/>
        </p:nvSpPr>
        <p:spPr>
          <a:xfrm>
            <a:off x="613563" y="2226275"/>
            <a:ext cx="3813900" cy="79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 sz="2400">
                <a:solidFill>
                  <a:srgbClr val="434343"/>
                </a:solidFill>
              </a:rPr>
              <a:t>生地１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170467" y="3226600"/>
            <a:ext cx="16560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←４枚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779282" y="4201575"/>
            <a:ext cx="30570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合計８枚</a:t>
            </a:r>
          </a:p>
        </p:txBody>
      </p:sp>
      <p:sp>
        <p:nvSpPr>
          <p:cNvPr id="110" name="Shape 110"/>
          <p:cNvSpPr/>
          <p:nvPr/>
        </p:nvSpPr>
        <p:spPr>
          <a:xfrm>
            <a:off x="5579550" y="2819625"/>
            <a:ext cx="512400" cy="5124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 rot="5400000">
            <a:off x="5579559" y="3742625"/>
            <a:ext cx="512400" cy="5124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7" name="Shape 117"/>
          <p:cNvCxnSpPr>
            <a:stCxn id="116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8" name="Shape 118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縫い代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線を引く</a:t>
            </a:r>
          </a:p>
        </p:txBody>
      </p:sp>
      <p:sp>
        <p:nvSpPr>
          <p:cNvPr id="119" name="Shape 119"/>
          <p:cNvSpPr/>
          <p:nvPr/>
        </p:nvSpPr>
        <p:spPr>
          <a:xfrm>
            <a:off x="1115600" y="1692875"/>
            <a:ext cx="6251400" cy="129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283100" y="1369263"/>
            <a:ext cx="2866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裁ち落としサイズ 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104cm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367000" y="2013300"/>
            <a:ext cx="1128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裁ち落とし</a:t>
            </a:r>
          </a:p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サイズ</a:t>
            </a:r>
          </a:p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20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cm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96725" y="3888500"/>
            <a:ext cx="50463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８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枚同様に線を引きます。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1115603" y="1835575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1115603" y="2837514"/>
            <a:ext cx="625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" name="Shape 125"/>
          <p:cNvCxnSpPr/>
          <p:nvPr/>
        </p:nvCxnSpPr>
        <p:spPr>
          <a:xfrm>
            <a:off x="1238850" y="1692878"/>
            <a:ext cx="0" cy="13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6" name="Shape 126"/>
          <p:cNvCxnSpPr/>
          <p:nvPr/>
        </p:nvCxnSpPr>
        <p:spPr>
          <a:xfrm>
            <a:off x="7226220" y="1692878"/>
            <a:ext cx="0" cy="13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7" name="Shape 127"/>
          <p:cNvSpPr txBox="1"/>
          <p:nvPr/>
        </p:nvSpPr>
        <p:spPr>
          <a:xfrm>
            <a:off x="528575" y="995325"/>
            <a:ext cx="62514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生地の裏側に、裁ち落とし線から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2cmの縫い代線を引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きます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70600" y="1551450"/>
            <a:ext cx="1128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2cm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70600" y="2694450"/>
            <a:ext cx="1128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2cm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906197" y="2923050"/>
            <a:ext cx="1128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2cm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002197" y="2923050"/>
            <a:ext cx="1128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2cm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725597" y="2923050"/>
            <a:ext cx="1128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100cm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94400" y="2104308"/>
            <a:ext cx="1128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16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cm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9" name="Shape 139"/>
          <p:cNvCxnSpPr>
            <a:stCxn id="138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0" name="Shape 140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縫い合わせる：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生地１・２別々</a:t>
            </a:r>
          </a:p>
        </p:txBody>
      </p:sp>
      <p:sp>
        <p:nvSpPr>
          <p:cNvPr id="141" name="Shape 141"/>
          <p:cNvSpPr/>
          <p:nvPr/>
        </p:nvSpPr>
        <p:spPr>
          <a:xfrm>
            <a:off x="4298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ja"/>
              <a:t>生地１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28575" y="3802600"/>
            <a:ext cx="50463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ミシンで縫う。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28575" y="995325"/>
            <a:ext cx="6496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4枚を縫い合わせて一枚にします。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生地１・生地２それぞれ行います。</a:t>
            </a:r>
          </a:p>
        </p:txBody>
      </p:sp>
      <p:sp>
        <p:nvSpPr>
          <p:cNvPr id="144" name="Shape 144"/>
          <p:cNvSpPr/>
          <p:nvPr/>
        </p:nvSpPr>
        <p:spPr>
          <a:xfrm>
            <a:off x="24872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生地１</a:t>
            </a:r>
          </a:p>
        </p:txBody>
      </p:sp>
      <p:sp>
        <p:nvSpPr>
          <p:cNvPr id="145" name="Shape 145"/>
          <p:cNvSpPr/>
          <p:nvPr/>
        </p:nvSpPr>
        <p:spPr>
          <a:xfrm>
            <a:off x="45446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生地１</a:t>
            </a:r>
          </a:p>
        </p:txBody>
      </p:sp>
      <p:sp>
        <p:nvSpPr>
          <p:cNvPr id="146" name="Shape 146"/>
          <p:cNvSpPr/>
          <p:nvPr/>
        </p:nvSpPr>
        <p:spPr>
          <a:xfrm>
            <a:off x="66020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生地１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2490675" y="16928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8" name="Shape 148"/>
          <p:cNvCxnSpPr/>
          <p:nvPr/>
        </p:nvCxnSpPr>
        <p:spPr>
          <a:xfrm>
            <a:off x="4548075" y="16928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9" name="Shape 149"/>
          <p:cNvCxnSpPr/>
          <p:nvPr/>
        </p:nvCxnSpPr>
        <p:spPr>
          <a:xfrm>
            <a:off x="6605475" y="16928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" name="Shape 150"/>
          <p:cNvCxnSpPr/>
          <p:nvPr/>
        </p:nvCxnSpPr>
        <p:spPr>
          <a:xfrm flipH="1" rot="10800000">
            <a:off x="1997725" y="3246275"/>
            <a:ext cx="486600" cy="59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1" name="Shape 151"/>
          <p:cNvSpPr/>
          <p:nvPr/>
        </p:nvSpPr>
        <p:spPr>
          <a:xfrm>
            <a:off x="429800" y="2531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/>
              <a:t>生地２</a:t>
            </a:r>
          </a:p>
        </p:txBody>
      </p:sp>
      <p:sp>
        <p:nvSpPr>
          <p:cNvPr id="152" name="Shape 152"/>
          <p:cNvSpPr/>
          <p:nvPr/>
        </p:nvSpPr>
        <p:spPr>
          <a:xfrm>
            <a:off x="2487200" y="2531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生地２</a:t>
            </a:r>
          </a:p>
        </p:txBody>
      </p:sp>
      <p:sp>
        <p:nvSpPr>
          <p:cNvPr id="153" name="Shape 153"/>
          <p:cNvSpPr/>
          <p:nvPr/>
        </p:nvSpPr>
        <p:spPr>
          <a:xfrm>
            <a:off x="4544600" y="2531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生地２</a:t>
            </a:r>
          </a:p>
        </p:txBody>
      </p:sp>
      <p:sp>
        <p:nvSpPr>
          <p:cNvPr id="154" name="Shape 154"/>
          <p:cNvSpPr/>
          <p:nvPr/>
        </p:nvSpPr>
        <p:spPr>
          <a:xfrm>
            <a:off x="6602000" y="2531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生地２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2490675" y="25310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6" name="Shape 156"/>
          <p:cNvCxnSpPr/>
          <p:nvPr/>
        </p:nvCxnSpPr>
        <p:spPr>
          <a:xfrm>
            <a:off x="4548075" y="25310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7" name="Shape 157"/>
          <p:cNvCxnSpPr/>
          <p:nvPr/>
        </p:nvCxnSpPr>
        <p:spPr>
          <a:xfrm>
            <a:off x="6605475" y="2531089"/>
            <a:ext cx="0" cy="44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3" name="Shape 163"/>
          <p:cNvCxnSpPr>
            <a:stCxn id="162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4" name="Shape 164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縫い合わせる：生地１・２の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片側</a:t>
            </a:r>
          </a:p>
        </p:txBody>
      </p:sp>
      <p:sp>
        <p:nvSpPr>
          <p:cNvPr id="165" name="Shape 165"/>
          <p:cNvSpPr/>
          <p:nvPr/>
        </p:nvSpPr>
        <p:spPr>
          <a:xfrm>
            <a:off x="4298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/>
              <a:t>生地１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28575" y="2735800"/>
            <a:ext cx="34233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ミシンで縫う。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28575" y="995325"/>
            <a:ext cx="6496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生地１・生地２の片側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を縫い合わせて一枚にします。</a:t>
            </a:r>
          </a:p>
        </p:txBody>
      </p:sp>
      <p:sp>
        <p:nvSpPr>
          <p:cNvPr id="168" name="Shape 168"/>
          <p:cNvSpPr/>
          <p:nvPr/>
        </p:nvSpPr>
        <p:spPr>
          <a:xfrm>
            <a:off x="24872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生地１</a:t>
            </a:r>
          </a:p>
        </p:txBody>
      </p:sp>
      <p:sp>
        <p:nvSpPr>
          <p:cNvPr id="169" name="Shape 169"/>
          <p:cNvSpPr/>
          <p:nvPr/>
        </p:nvSpPr>
        <p:spPr>
          <a:xfrm>
            <a:off x="45446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生地１</a:t>
            </a:r>
          </a:p>
        </p:txBody>
      </p:sp>
      <p:sp>
        <p:nvSpPr>
          <p:cNvPr id="170" name="Shape 170"/>
          <p:cNvSpPr/>
          <p:nvPr/>
        </p:nvSpPr>
        <p:spPr>
          <a:xfrm>
            <a:off x="6602000" y="1692875"/>
            <a:ext cx="2100600" cy="43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生地１</a:t>
            </a:r>
          </a:p>
        </p:txBody>
      </p:sp>
      <p:sp>
        <p:nvSpPr>
          <p:cNvPr id="171" name="Shape 171"/>
          <p:cNvSpPr/>
          <p:nvPr/>
        </p:nvSpPr>
        <p:spPr>
          <a:xfrm>
            <a:off x="429800" y="2150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/>
              <a:t>生地２</a:t>
            </a:r>
          </a:p>
        </p:txBody>
      </p:sp>
      <p:sp>
        <p:nvSpPr>
          <p:cNvPr id="172" name="Shape 172"/>
          <p:cNvSpPr/>
          <p:nvPr/>
        </p:nvSpPr>
        <p:spPr>
          <a:xfrm>
            <a:off x="2487200" y="2150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生地２</a:t>
            </a:r>
          </a:p>
        </p:txBody>
      </p:sp>
      <p:sp>
        <p:nvSpPr>
          <p:cNvPr id="173" name="Shape 173"/>
          <p:cNvSpPr/>
          <p:nvPr/>
        </p:nvSpPr>
        <p:spPr>
          <a:xfrm>
            <a:off x="4544600" y="2150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生地２</a:t>
            </a:r>
          </a:p>
        </p:txBody>
      </p:sp>
      <p:sp>
        <p:nvSpPr>
          <p:cNvPr id="174" name="Shape 174"/>
          <p:cNvSpPr/>
          <p:nvPr/>
        </p:nvSpPr>
        <p:spPr>
          <a:xfrm>
            <a:off x="6602000" y="2150075"/>
            <a:ext cx="2100600" cy="435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ja">
                <a:solidFill>
                  <a:schemeClr val="dk1"/>
                </a:solidFill>
              </a:rPr>
              <a:t>生地２</a:t>
            </a:r>
          </a:p>
        </p:txBody>
      </p:sp>
      <p:cxnSp>
        <p:nvCxnSpPr>
          <p:cNvPr id="175" name="Shape 175"/>
          <p:cNvCxnSpPr/>
          <p:nvPr/>
        </p:nvCxnSpPr>
        <p:spPr>
          <a:xfrm>
            <a:off x="428625" y="2150100"/>
            <a:ext cx="82800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6" name="Shape 176"/>
          <p:cNvCxnSpPr/>
          <p:nvPr/>
        </p:nvCxnSpPr>
        <p:spPr>
          <a:xfrm flipH="1" rot="10800000">
            <a:off x="2049025" y="2300150"/>
            <a:ext cx="167400" cy="501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7" name="Shape 177"/>
          <p:cNvSpPr/>
          <p:nvPr/>
        </p:nvSpPr>
        <p:spPr>
          <a:xfrm>
            <a:off x="4226550" y="2843559"/>
            <a:ext cx="634200" cy="564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78" name="Shape 178"/>
          <p:cNvGrpSpPr/>
          <p:nvPr/>
        </p:nvGrpSpPr>
        <p:grpSpPr>
          <a:xfrm>
            <a:off x="429800" y="3674075"/>
            <a:ext cx="8272800" cy="435900"/>
            <a:chOff x="429800" y="4055075"/>
            <a:chExt cx="8272800" cy="435900"/>
          </a:xfrm>
        </p:grpSpPr>
        <p:sp>
          <p:nvSpPr>
            <p:cNvPr id="179" name="Shape 179"/>
            <p:cNvSpPr/>
            <p:nvPr/>
          </p:nvSpPr>
          <p:spPr>
            <a:xfrm>
              <a:off x="4298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/>
                <a:t>生地１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4872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45446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66020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</p:grpSp>
      <p:cxnSp>
        <p:nvCxnSpPr>
          <p:cNvPr id="183" name="Shape 183"/>
          <p:cNvCxnSpPr/>
          <p:nvPr/>
        </p:nvCxnSpPr>
        <p:spPr>
          <a:xfrm>
            <a:off x="428625" y="4055100"/>
            <a:ext cx="8280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4" name="Shape 184"/>
          <p:cNvSpPr txBox="1"/>
          <p:nvPr/>
        </p:nvSpPr>
        <p:spPr>
          <a:xfrm>
            <a:off x="528575" y="4119525"/>
            <a:ext cx="6496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生地１を上に、生地２を下に重ねると、このようになりますね。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0" name="Shape 190"/>
          <p:cNvCxnSpPr>
            <a:stCxn id="189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1" name="Shape 191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接着芯を貼る：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生地１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28575" y="995325"/>
            <a:ext cx="81660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縫い代の内側 約5mmに接着芯を貼ります。</a:t>
            </a:r>
          </a:p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厳密に5mmでなくても問題ないです。</a:t>
            </a:r>
            <a:r>
              <a:rPr lang="ja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縫い代線上ぴったりに貼るとうまく縫えなくなるためです。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051" y="2518200"/>
            <a:ext cx="3206876" cy="25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4799450" y="2405750"/>
            <a:ext cx="1297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例 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435600" y="1834925"/>
            <a:ext cx="8272800" cy="435900"/>
            <a:chOff x="429800" y="4055075"/>
            <a:chExt cx="8272800" cy="435900"/>
          </a:xfrm>
        </p:grpSpPr>
        <p:sp>
          <p:nvSpPr>
            <p:cNvPr id="196" name="Shape 196"/>
            <p:cNvSpPr/>
            <p:nvPr/>
          </p:nvSpPr>
          <p:spPr>
            <a:xfrm>
              <a:off x="4298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/>
                <a:t>生地１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24872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45446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66020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</p:grpSp>
      <p:sp>
        <p:nvSpPr>
          <p:cNvPr id="200" name="Shape 200"/>
          <p:cNvSpPr/>
          <p:nvPr/>
        </p:nvSpPr>
        <p:spPr>
          <a:xfrm>
            <a:off x="485775" y="1911684"/>
            <a:ext cx="8166000" cy="285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303650" y="2405750"/>
            <a:ext cx="1651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拡大図</a:t>
            </a:r>
          </a:p>
        </p:txBody>
      </p:sp>
      <p:grpSp>
        <p:nvGrpSpPr>
          <p:cNvPr id="202" name="Shape 202"/>
          <p:cNvGrpSpPr/>
          <p:nvPr/>
        </p:nvGrpSpPr>
        <p:grpSpPr>
          <a:xfrm>
            <a:off x="528575" y="3056325"/>
            <a:ext cx="3813750" cy="1589700"/>
            <a:chOff x="528575" y="3208725"/>
            <a:chExt cx="3813750" cy="1589700"/>
          </a:xfrm>
        </p:grpSpPr>
        <p:sp>
          <p:nvSpPr>
            <p:cNvPr id="203" name="Shape 203"/>
            <p:cNvSpPr/>
            <p:nvPr/>
          </p:nvSpPr>
          <p:spPr>
            <a:xfrm>
              <a:off x="528575" y="3208725"/>
              <a:ext cx="3813600" cy="158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204" name="Shape 204"/>
            <p:cNvCxnSpPr/>
            <p:nvPr/>
          </p:nvCxnSpPr>
          <p:spPr>
            <a:xfrm>
              <a:off x="533171" y="3387175"/>
              <a:ext cx="3795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05" name="Shape 205"/>
            <p:cNvCxnSpPr/>
            <p:nvPr/>
          </p:nvCxnSpPr>
          <p:spPr>
            <a:xfrm>
              <a:off x="533171" y="4606375"/>
              <a:ext cx="3795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206" name="Shape 206"/>
            <p:cNvSpPr/>
            <p:nvPr/>
          </p:nvSpPr>
          <p:spPr>
            <a:xfrm>
              <a:off x="649325" y="3442499"/>
              <a:ext cx="3693000" cy="1101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7" name="Shape 207"/>
          <p:cNvCxnSpPr/>
          <p:nvPr/>
        </p:nvCxnSpPr>
        <p:spPr>
          <a:xfrm flipH="1">
            <a:off x="2141725" y="2801750"/>
            <a:ext cx="135900" cy="407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8" name="Shape 208"/>
          <p:cNvSpPr txBox="1"/>
          <p:nvPr/>
        </p:nvSpPr>
        <p:spPr>
          <a:xfrm>
            <a:off x="2052575" y="2443125"/>
            <a:ext cx="13959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縫い代線</a:t>
            </a:r>
          </a:p>
        </p:txBody>
      </p:sp>
      <p:cxnSp>
        <p:nvCxnSpPr>
          <p:cNvPr id="209" name="Shape 209"/>
          <p:cNvCxnSpPr/>
          <p:nvPr/>
        </p:nvCxnSpPr>
        <p:spPr>
          <a:xfrm flipH="1">
            <a:off x="3361025" y="2791300"/>
            <a:ext cx="245700" cy="494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0" name="Shape 210"/>
          <p:cNvSpPr txBox="1"/>
          <p:nvPr/>
        </p:nvSpPr>
        <p:spPr>
          <a:xfrm>
            <a:off x="3271775" y="2443125"/>
            <a:ext cx="13959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接着芯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Shape 216"/>
          <p:cNvCxnSpPr>
            <a:stCxn id="215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7" name="Shape 217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接着芯を貼る：</a:t>
            </a: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生地２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28575" y="995325"/>
            <a:ext cx="81660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裏返して、生地２も同様に接着芯を貼ります。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435600" y="1987325"/>
            <a:ext cx="8272800" cy="435900"/>
            <a:chOff x="429800" y="4055075"/>
            <a:chExt cx="8272800" cy="435900"/>
          </a:xfrm>
        </p:grpSpPr>
        <p:sp>
          <p:nvSpPr>
            <p:cNvPr id="220" name="Shape 220"/>
            <p:cNvSpPr/>
            <p:nvPr/>
          </p:nvSpPr>
          <p:spPr>
            <a:xfrm>
              <a:off x="4298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/>
                <a:t>生地１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24872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45446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6602000" y="4055075"/>
              <a:ext cx="2100600" cy="4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</p:grpSp>
      <p:sp>
        <p:nvSpPr>
          <p:cNvPr id="224" name="Shape 224"/>
          <p:cNvSpPr/>
          <p:nvPr/>
        </p:nvSpPr>
        <p:spPr>
          <a:xfrm>
            <a:off x="485775" y="2064084"/>
            <a:ext cx="8166000" cy="285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25" name="Shape 225"/>
          <p:cNvGrpSpPr/>
          <p:nvPr/>
        </p:nvGrpSpPr>
        <p:grpSpPr>
          <a:xfrm>
            <a:off x="435600" y="3282725"/>
            <a:ext cx="8272800" cy="435900"/>
            <a:chOff x="429800" y="4055075"/>
            <a:chExt cx="8272800" cy="435900"/>
          </a:xfrm>
        </p:grpSpPr>
        <p:sp>
          <p:nvSpPr>
            <p:cNvPr id="226" name="Shape 226"/>
            <p:cNvSpPr/>
            <p:nvPr/>
          </p:nvSpPr>
          <p:spPr>
            <a:xfrm>
              <a:off x="429800" y="4055075"/>
              <a:ext cx="2100600" cy="4359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/>
                <a:t>生地１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2487200" y="4055075"/>
              <a:ext cx="2100600" cy="4359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4544600" y="4055075"/>
              <a:ext cx="2100600" cy="4359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6602000" y="4055075"/>
              <a:ext cx="2100600" cy="4359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ja">
                  <a:solidFill>
                    <a:schemeClr val="dk1"/>
                  </a:solidFill>
                </a:rPr>
                <a:t>生地１</a:t>
              </a:r>
            </a:p>
          </p:txBody>
        </p:sp>
      </p:grpSp>
      <p:sp>
        <p:nvSpPr>
          <p:cNvPr id="230" name="Shape 230"/>
          <p:cNvSpPr/>
          <p:nvPr/>
        </p:nvSpPr>
        <p:spPr>
          <a:xfrm>
            <a:off x="485775" y="3359484"/>
            <a:ext cx="8166000" cy="285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452375" y="1604925"/>
            <a:ext cx="1366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生地１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52375" y="2900325"/>
            <a:ext cx="1366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生地２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Shape 237"/>
          <p:cNvGrpSpPr/>
          <p:nvPr/>
        </p:nvGrpSpPr>
        <p:grpSpPr>
          <a:xfrm>
            <a:off x="851525" y="1692875"/>
            <a:ext cx="6252603" cy="760200"/>
            <a:chOff x="851525" y="1692875"/>
            <a:chExt cx="6252603" cy="760200"/>
          </a:xfrm>
        </p:grpSpPr>
        <p:sp>
          <p:nvSpPr>
            <p:cNvPr id="238" name="Shape 238"/>
            <p:cNvSpPr/>
            <p:nvPr/>
          </p:nvSpPr>
          <p:spPr>
            <a:xfrm>
              <a:off x="851525" y="1692875"/>
              <a:ext cx="6251400" cy="760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239" name="Shape 239"/>
            <p:cNvCxnSpPr/>
            <p:nvPr/>
          </p:nvCxnSpPr>
          <p:spPr>
            <a:xfrm>
              <a:off x="851528" y="1835575"/>
              <a:ext cx="6252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40" name="Shape 240"/>
            <p:cNvCxnSpPr/>
            <p:nvPr/>
          </p:nvCxnSpPr>
          <p:spPr>
            <a:xfrm>
              <a:off x="974775" y="1692875"/>
              <a:ext cx="0" cy="76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41" name="Shape 241"/>
            <p:cNvCxnSpPr/>
            <p:nvPr/>
          </p:nvCxnSpPr>
          <p:spPr>
            <a:xfrm>
              <a:off x="6994575" y="1692875"/>
              <a:ext cx="0" cy="76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42" name="Shape 242"/>
            <p:cNvCxnSpPr/>
            <p:nvPr/>
          </p:nvCxnSpPr>
          <p:spPr>
            <a:xfrm>
              <a:off x="851528" y="2340400"/>
              <a:ext cx="6252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243" name="Shape 243"/>
          <p:cNvSpPr/>
          <p:nvPr/>
        </p:nvSpPr>
        <p:spPr>
          <a:xfrm>
            <a:off x="332225" y="166850"/>
            <a:ext cx="634200" cy="634200"/>
          </a:xfrm>
          <a:prstGeom prst="ellipse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4" name="Shape 244"/>
          <p:cNvCxnSpPr>
            <a:stCxn id="243" idx="4"/>
          </p:cNvCxnSpPr>
          <p:nvPr/>
        </p:nvCxnSpPr>
        <p:spPr>
          <a:xfrm>
            <a:off x="649325" y="801050"/>
            <a:ext cx="64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5" name="Shape 245"/>
          <p:cNvSpPr txBox="1"/>
          <p:nvPr/>
        </p:nvSpPr>
        <p:spPr>
          <a:xfrm>
            <a:off x="1115600" y="194600"/>
            <a:ext cx="6330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紐を縫う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194425" y="907350"/>
            <a:ext cx="7027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　　　　　　　　　　　　　　　　　</a:t>
            </a:r>
            <a:r>
              <a:rPr lang="ja">
                <a:solidFill>
                  <a:srgbClr val="38761D"/>
                </a:solidFill>
                <a:latin typeface="Meiryo"/>
                <a:ea typeface="Meiryo"/>
                <a:cs typeface="Meiryo"/>
                <a:sym typeface="Meiryo"/>
              </a:rPr>
              <a:t>１．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生地１と生地２の間に、紐をはさみます。</a:t>
            </a:r>
          </a:p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２．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縫い代に紐を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縫い</a:t>
            </a: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付けます。</a:t>
            </a:r>
          </a:p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　　縫った後に表裏をめくり返すためです。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716575" y="3444075"/>
            <a:ext cx="1297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 sz="300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← 例</a:t>
            </a:r>
          </a:p>
        </p:txBody>
      </p:sp>
      <p:sp>
        <p:nvSpPr>
          <p:cNvPr id="248" name="Shape 248"/>
          <p:cNvSpPr/>
          <p:nvPr/>
        </p:nvSpPr>
        <p:spPr>
          <a:xfrm rot="2394391">
            <a:off x="1048536" y="1319687"/>
            <a:ext cx="174425" cy="36697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525" y="2531725"/>
            <a:ext cx="3841326" cy="23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12325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6897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21469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6041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30613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37471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42043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6615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51187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5759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60331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64903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795125" y="1952733"/>
            <a:ext cx="492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ja" sz="1000">
                <a:solidFill>
                  <a:srgbClr val="38761D"/>
                </a:solidFill>
              </a:rPr>
              <a:t>・・</a:t>
            </a:r>
          </a:p>
        </p:txBody>
      </p:sp>
      <p:sp>
        <p:nvSpPr>
          <p:cNvPr id="263" name="Shape 263"/>
          <p:cNvSpPr/>
          <p:nvPr/>
        </p:nvSpPr>
        <p:spPr>
          <a:xfrm>
            <a:off x="7102314" y="2042591"/>
            <a:ext cx="1791800" cy="1129125"/>
          </a:xfrm>
          <a:custGeom>
            <a:pathLst>
              <a:path extrusionOk="0" h="45165" w="71672">
                <a:moveTo>
                  <a:pt x="0" y="2616"/>
                </a:moveTo>
                <a:cubicBezTo>
                  <a:pt x="2637" y="2183"/>
                  <a:pt x="10896" y="65"/>
                  <a:pt x="15826" y="22"/>
                </a:cubicBezTo>
                <a:cubicBezTo>
                  <a:pt x="20755" y="-21"/>
                  <a:pt x="26031" y="670"/>
                  <a:pt x="29577" y="2357"/>
                </a:cubicBezTo>
                <a:cubicBezTo>
                  <a:pt x="33122" y="4043"/>
                  <a:pt x="35501" y="7588"/>
                  <a:pt x="37101" y="10140"/>
                </a:cubicBezTo>
                <a:cubicBezTo>
                  <a:pt x="38700" y="12691"/>
                  <a:pt x="40386" y="16323"/>
                  <a:pt x="39176" y="17664"/>
                </a:cubicBezTo>
                <a:cubicBezTo>
                  <a:pt x="37965" y="19004"/>
                  <a:pt x="32300" y="19437"/>
                  <a:pt x="29836" y="18183"/>
                </a:cubicBezTo>
                <a:cubicBezTo>
                  <a:pt x="27371" y="16929"/>
                  <a:pt x="24733" y="12215"/>
                  <a:pt x="24388" y="10140"/>
                </a:cubicBezTo>
                <a:cubicBezTo>
                  <a:pt x="24042" y="8064"/>
                  <a:pt x="24993" y="7200"/>
                  <a:pt x="27761" y="5730"/>
                </a:cubicBezTo>
                <a:cubicBezTo>
                  <a:pt x="30528" y="4259"/>
                  <a:pt x="34289" y="886"/>
                  <a:pt x="40992" y="1319"/>
                </a:cubicBezTo>
                <a:cubicBezTo>
                  <a:pt x="47694" y="1751"/>
                  <a:pt x="63002" y="3826"/>
                  <a:pt x="67975" y="8324"/>
                </a:cubicBezTo>
                <a:cubicBezTo>
                  <a:pt x="72947" y="12821"/>
                  <a:pt x="71649" y="22161"/>
                  <a:pt x="70828" y="28302"/>
                </a:cubicBezTo>
                <a:cubicBezTo>
                  <a:pt x="70006" y="34442"/>
                  <a:pt x="64342" y="42354"/>
                  <a:pt x="63045" y="45165"/>
                </a:cubicBezTo>
              </a:path>
            </a:pathLst>
          </a:custGeom>
          <a:noFill/>
          <a:ln cap="flat" cmpd="sng" w="19050">
            <a:solidFill>
              <a:srgbClr val="B6D7A8"/>
            </a:solidFill>
            <a:prstDash val="solid"/>
            <a:round/>
            <a:headEnd len="lg" w="lg" type="none"/>
            <a:tailEnd len="lg" w="lg" type="none"/>
          </a:ln>
        </p:spPr>
      </p:sp>
      <p:grpSp>
        <p:nvGrpSpPr>
          <p:cNvPr id="264" name="Shape 264"/>
          <p:cNvGrpSpPr/>
          <p:nvPr/>
        </p:nvGrpSpPr>
        <p:grpSpPr>
          <a:xfrm>
            <a:off x="775325" y="1952733"/>
            <a:ext cx="6436445" cy="435900"/>
            <a:chOff x="775325" y="1952733"/>
            <a:chExt cx="6436445" cy="435900"/>
          </a:xfrm>
        </p:grpSpPr>
        <p:sp>
          <p:nvSpPr>
            <p:cNvPr id="265" name="Shape 265"/>
            <p:cNvSpPr txBox="1"/>
            <p:nvPr/>
          </p:nvSpPr>
          <p:spPr>
            <a:xfrm>
              <a:off x="775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1003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14611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68" name="Shape 268"/>
            <p:cNvSpPr txBox="1"/>
            <p:nvPr/>
          </p:nvSpPr>
          <p:spPr>
            <a:xfrm>
              <a:off x="1918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2375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2832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3289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3518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3975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44329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48901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53473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58045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6261725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・・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6718870" y="1952733"/>
              <a:ext cx="4929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ja" sz="1000">
                  <a:solidFill>
                    <a:srgbClr val="38761D"/>
                  </a:solidFill>
                </a:rPr>
                <a:t>・</a:t>
              </a:r>
            </a:p>
          </p:txBody>
        </p:sp>
      </p:grpSp>
      <p:sp>
        <p:nvSpPr>
          <p:cNvPr id="280" name="Shape 280"/>
          <p:cNvSpPr/>
          <p:nvPr/>
        </p:nvSpPr>
        <p:spPr>
          <a:xfrm>
            <a:off x="814400" y="1724038"/>
            <a:ext cx="152100" cy="90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339026" y="1747371"/>
            <a:ext cx="588500" cy="367100"/>
          </a:xfrm>
          <a:custGeom>
            <a:pathLst>
              <a:path extrusionOk="0" h="14684" w="23540">
                <a:moveTo>
                  <a:pt x="23540" y="934"/>
                </a:moveTo>
                <a:cubicBezTo>
                  <a:pt x="20383" y="890"/>
                  <a:pt x="8318" y="-882"/>
                  <a:pt x="4600" y="674"/>
                </a:cubicBezTo>
                <a:cubicBezTo>
                  <a:pt x="881" y="2230"/>
                  <a:pt x="-1454" y="7939"/>
                  <a:pt x="1227" y="10274"/>
                </a:cubicBezTo>
                <a:cubicBezTo>
                  <a:pt x="3908" y="12609"/>
                  <a:pt x="17442" y="13949"/>
                  <a:pt x="20686" y="14684"/>
                </a:cubicBezTo>
              </a:path>
            </a:pathLst>
          </a:custGeom>
          <a:noFill/>
          <a:ln cap="flat" cmpd="sng" w="19050">
            <a:solidFill>
              <a:srgbClr val="B6D7A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82" name="Shape 282"/>
          <p:cNvSpPr/>
          <p:nvPr/>
        </p:nvSpPr>
        <p:spPr>
          <a:xfrm>
            <a:off x="5277950" y="1326000"/>
            <a:ext cx="174300" cy="702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thar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